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f7675b11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f7675b11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f7675b11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f7675b11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f7675b11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5f7675b11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f7675b11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5f7675b11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f7675b11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f7675b11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f7675b11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f7675b11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f7675b11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f7675b11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f7675b11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f7675b11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f7675b11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f7675b1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f7675b11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5f7675b11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f7675b11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f7675b11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f7675b11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f7675b11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5f7675b11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5f7675b11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f7675b11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f7675b11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f7675b11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f7675b11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f7675b11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f7675b11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f7675b11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f7675b11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f7675b11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f7675b11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f7675b11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5f7675b11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f7675b11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f7675b11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f7675b11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f7675b11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f7675b1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f7675b1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f7675b11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f7675b11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5f7675b11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5f7675b11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f7675b1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f7675b1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f7675b11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f7675b1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cdc.gov/diabetes/prevention/pdf/postcurriculum_session8.pdf" TargetMode="External"/><Relationship Id="rId4" Type="http://schemas.openxmlformats.org/officeDocument/2006/relationships/hyperlink" Target="https://www.hsph.harvard.edu/obesity-prevention-source/moderate-and-vigorous-physical-activity/" TargetMode="External"/><Relationship Id="rId5" Type="http://schemas.openxmlformats.org/officeDocument/2006/relationships/hyperlink" Target="https://www.nike.com/a/how-many-calories-should-you-burn-daily" TargetMode="External"/><Relationship Id="rId6" Type="http://schemas.openxmlformats.org/officeDocument/2006/relationships/hyperlink" Target="https://www.cdc.gov/sleep/about_sleep/how_much_sleep.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STRAVA FITNESS DATA ANALYTICS CASE-STUDY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5055075" y="2797175"/>
            <a:ext cx="2318100" cy="231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2" title="Screenshot 2025-06-01 at 4.11.11 PM.png"/>
          <p:cNvPicPr preferRelativeResize="0"/>
          <p:nvPr/>
        </p:nvPicPr>
        <p:blipFill>
          <a:blip r:embed="rId3">
            <a:alphaModFix/>
          </a:blip>
          <a:stretch>
            <a:fillRect/>
          </a:stretch>
        </p:blipFill>
        <p:spPr>
          <a:xfrm>
            <a:off x="700799" y="0"/>
            <a:ext cx="7742404"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3" title="Screenshot 2025-06-01 at 4.11.42 PM.png"/>
          <p:cNvPicPr preferRelativeResize="0"/>
          <p:nvPr/>
        </p:nvPicPr>
        <p:blipFill>
          <a:blip r:embed="rId3">
            <a:alphaModFix/>
          </a:blip>
          <a:stretch>
            <a:fillRect/>
          </a:stretch>
        </p:blipFill>
        <p:spPr>
          <a:xfrm>
            <a:off x="0" y="346440"/>
            <a:ext cx="9144000" cy="44506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4" title="Screenshot 2025-06-01 at 4.12.03 PM.png"/>
          <p:cNvPicPr preferRelativeResize="0"/>
          <p:nvPr/>
        </p:nvPicPr>
        <p:blipFill>
          <a:blip r:embed="rId3">
            <a:alphaModFix/>
          </a:blip>
          <a:stretch>
            <a:fillRect/>
          </a:stretch>
        </p:blipFill>
        <p:spPr>
          <a:xfrm>
            <a:off x="0" y="79157"/>
            <a:ext cx="9144002" cy="49851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5" title="Screenshot 2025-06-01 at 4.12.31 PM.png"/>
          <p:cNvPicPr preferRelativeResize="0"/>
          <p:nvPr/>
        </p:nvPicPr>
        <p:blipFill>
          <a:blip r:embed="rId3">
            <a:alphaModFix/>
          </a:blip>
          <a:stretch>
            <a:fillRect/>
          </a:stretch>
        </p:blipFill>
        <p:spPr>
          <a:xfrm>
            <a:off x="226041" y="0"/>
            <a:ext cx="869191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6" title="Screenshot 2025-06-01 at 4.12.49 PM.png"/>
          <p:cNvPicPr preferRelativeResize="0"/>
          <p:nvPr/>
        </p:nvPicPr>
        <p:blipFill>
          <a:blip r:embed="rId3">
            <a:alphaModFix/>
          </a:blip>
          <a:stretch>
            <a:fillRect/>
          </a:stretch>
        </p:blipFill>
        <p:spPr>
          <a:xfrm>
            <a:off x="712481" y="0"/>
            <a:ext cx="7719037"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7" title="Screenshot 2025-06-01 at 4.13.10 PM.png"/>
          <p:cNvPicPr preferRelativeResize="0"/>
          <p:nvPr/>
        </p:nvPicPr>
        <p:blipFill>
          <a:blip r:embed="rId3">
            <a:alphaModFix/>
          </a:blip>
          <a:stretch>
            <a:fillRect/>
          </a:stretch>
        </p:blipFill>
        <p:spPr>
          <a:xfrm>
            <a:off x="657960" y="0"/>
            <a:ext cx="7828078"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8" title="Screenshot 2025-06-01 at 4.13.28 PM.png"/>
          <p:cNvPicPr preferRelativeResize="0"/>
          <p:nvPr/>
        </p:nvPicPr>
        <p:blipFill>
          <a:blip r:embed="rId3">
            <a:alphaModFix/>
          </a:blip>
          <a:stretch>
            <a:fillRect/>
          </a:stretch>
        </p:blipFill>
        <p:spPr>
          <a:xfrm>
            <a:off x="385240" y="0"/>
            <a:ext cx="837351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9" title="Screenshot 2025-06-01 at 4.13.50 PM.png"/>
          <p:cNvPicPr preferRelativeResize="0"/>
          <p:nvPr/>
        </p:nvPicPr>
        <p:blipFill>
          <a:blip r:embed="rId3">
            <a:alphaModFix/>
          </a:blip>
          <a:stretch>
            <a:fillRect/>
          </a:stretch>
        </p:blipFill>
        <p:spPr>
          <a:xfrm>
            <a:off x="388566" y="0"/>
            <a:ext cx="8366868"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30" title="Screenshot 2025-06-01 at 4.14.57 PM.png"/>
          <p:cNvPicPr preferRelativeResize="0"/>
          <p:nvPr/>
        </p:nvPicPr>
        <p:blipFill>
          <a:blip r:embed="rId3">
            <a:alphaModFix/>
          </a:blip>
          <a:stretch>
            <a:fillRect/>
          </a:stretch>
        </p:blipFill>
        <p:spPr>
          <a:xfrm>
            <a:off x="0" y="1095892"/>
            <a:ext cx="9144002" cy="29517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31" title="Screenshot 2025-06-01 at 4.14.40 PM.png"/>
          <p:cNvPicPr preferRelativeResize="0"/>
          <p:nvPr/>
        </p:nvPicPr>
        <p:blipFill>
          <a:blip r:embed="rId3">
            <a:alphaModFix/>
          </a:blip>
          <a:stretch>
            <a:fillRect/>
          </a:stretch>
        </p:blipFill>
        <p:spPr>
          <a:xfrm>
            <a:off x="0" y="1288539"/>
            <a:ext cx="9144002" cy="2566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submission</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SQL Analysis - SQL file and PDF file</a:t>
            </a:r>
            <a:endParaRPr/>
          </a:p>
          <a:p>
            <a:pPr indent="-342900" lvl="0" marL="457200" rtl="0" algn="l">
              <a:spcBef>
                <a:spcPts val="0"/>
              </a:spcBef>
              <a:spcAft>
                <a:spcPts val="0"/>
              </a:spcAft>
              <a:buSzPts val="1800"/>
              <a:buChar char="-"/>
            </a:pPr>
            <a:r>
              <a:rPr lang="en"/>
              <a:t>Powerbi Analysis - powerbi and PDF File</a:t>
            </a:r>
            <a:endParaRPr/>
          </a:p>
          <a:p>
            <a:pPr indent="-342900" lvl="0" marL="457200" rtl="0" algn="l">
              <a:spcBef>
                <a:spcPts val="0"/>
              </a:spcBef>
              <a:spcAft>
                <a:spcPts val="0"/>
              </a:spcAft>
              <a:buSzPts val="1800"/>
              <a:buChar char="-"/>
            </a:pPr>
            <a:r>
              <a:rPr lang="en"/>
              <a:t>Pandas Analysis - ipynb and PDF File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2" title="Screenshot 2025-06-01 at 4.24.33 PM.png"/>
          <p:cNvPicPr preferRelativeResize="0"/>
          <p:nvPr/>
        </p:nvPicPr>
        <p:blipFill>
          <a:blip r:embed="rId3">
            <a:alphaModFix/>
          </a:blip>
          <a:stretch>
            <a:fillRect/>
          </a:stretch>
        </p:blipFill>
        <p:spPr>
          <a:xfrm>
            <a:off x="0" y="428625"/>
            <a:ext cx="9144003" cy="4286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3" title="Screenshot 2025-06-01 at 4.25.00 PM.png"/>
          <p:cNvPicPr preferRelativeResize="0"/>
          <p:nvPr/>
        </p:nvPicPr>
        <p:blipFill>
          <a:blip r:embed="rId3">
            <a:alphaModFix/>
          </a:blip>
          <a:stretch>
            <a:fillRect/>
          </a:stretch>
        </p:blipFill>
        <p:spPr>
          <a:xfrm>
            <a:off x="0" y="909205"/>
            <a:ext cx="9143998" cy="33250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4" title="Screenshot 2025-06-01 at 4.25.21 PM.png"/>
          <p:cNvPicPr preferRelativeResize="0"/>
          <p:nvPr/>
        </p:nvPicPr>
        <p:blipFill>
          <a:blip r:embed="rId3">
            <a:alphaModFix/>
          </a:blip>
          <a:stretch>
            <a:fillRect/>
          </a:stretch>
        </p:blipFill>
        <p:spPr>
          <a:xfrm>
            <a:off x="719518" y="0"/>
            <a:ext cx="770496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4" name="Google Shape;20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5" title="Screenshot 2025-06-01 at 4.25.42 PM.png"/>
          <p:cNvPicPr preferRelativeResize="0"/>
          <p:nvPr/>
        </p:nvPicPr>
        <p:blipFill>
          <a:blip r:embed="rId3">
            <a:alphaModFix/>
          </a:blip>
          <a:stretch>
            <a:fillRect/>
          </a:stretch>
        </p:blipFill>
        <p:spPr>
          <a:xfrm>
            <a:off x="1423006" y="0"/>
            <a:ext cx="6297989"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6" title="Screenshot 2025-06-01 at 4.26.03 PM.png"/>
          <p:cNvPicPr preferRelativeResize="0"/>
          <p:nvPr/>
        </p:nvPicPr>
        <p:blipFill>
          <a:blip r:embed="rId3">
            <a:alphaModFix/>
          </a:blip>
          <a:stretch>
            <a:fillRect/>
          </a:stretch>
        </p:blipFill>
        <p:spPr>
          <a:xfrm>
            <a:off x="985493" y="0"/>
            <a:ext cx="7173014"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37" title="Screenshot 2025-06-01 at 4.26.28 PM.png"/>
          <p:cNvPicPr preferRelativeResize="0"/>
          <p:nvPr/>
        </p:nvPicPr>
        <p:blipFill>
          <a:blip r:embed="rId3">
            <a:alphaModFix/>
          </a:blip>
          <a:stretch>
            <a:fillRect/>
          </a:stretch>
        </p:blipFill>
        <p:spPr>
          <a:xfrm>
            <a:off x="1654726" y="0"/>
            <a:ext cx="5834549"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5" name="Google Shape;22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8" title="Screenshot 2025-06-01 at 4.27.37 PM.png"/>
          <p:cNvPicPr preferRelativeResize="0"/>
          <p:nvPr/>
        </p:nvPicPr>
        <p:blipFill>
          <a:blip r:embed="rId3">
            <a:alphaModFix/>
          </a:blip>
          <a:stretch>
            <a:fillRect/>
          </a:stretch>
        </p:blipFill>
        <p:spPr>
          <a:xfrm>
            <a:off x="1411799" y="0"/>
            <a:ext cx="6320402"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2" name="Google Shape;23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2200">
                <a:solidFill>
                  <a:schemeClr val="dk1"/>
                </a:solidFill>
              </a:rPr>
              <a:t>References</a:t>
            </a:r>
            <a:endParaRPr b="1" sz="2200">
              <a:solidFill>
                <a:schemeClr val="dk1"/>
              </a:solidFill>
            </a:endParaRPr>
          </a:p>
          <a:p>
            <a:pPr indent="-330200" lvl="0" marL="457200" rtl="0" algn="l">
              <a:spcBef>
                <a:spcPts val="400"/>
              </a:spcBef>
              <a:spcAft>
                <a:spcPts val="0"/>
              </a:spcAft>
              <a:buClr>
                <a:schemeClr val="dk1"/>
              </a:buClr>
              <a:buSzPts val="1600"/>
              <a:buAutoNum type="arabicPeriod"/>
            </a:pPr>
            <a:r>
              <a:rPr lang="en" sz="1600">
                <a:solidFill>
                  <a:schemeClr val="dk1"/>
                </a:solidFill>
              </a:rPr>
              <a:t>Lifestyle Coach Facilitation Guide: Post-Core: </a:t>
            </a:r>
            <a:r>
              <a:rPr lang="en" sz="1600" u="sng">
                <a:solidFill>
                  <a:schemeClr val="dk1"/>
                </a:solidFill>
                <a:hlinkClick r:id="rId3">
                  <a:extLst>
                    <a:ext uri="{A12FA001-AC4F-418D-AE19-62706E023703}">
                      <ahyp:hlinkClr val="tx"/>
                    </a:ext>
                  </a:extLst>
                </a:hlinkClick>
              </a:rPr>
              <a:t>https://www.cdc.gov/diabetes/prevention/pdf/postcurriculum_session8.pdf</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Examples of Moderate and Vigorous Physical Activity: </a:t>
            </a:r>
            <a:r>
              <a:rPr lang="en" sz="1600" u="sng">
                <a:solidFill>
                  <a:schemeClr val="dk1"/>
                </a:solidFill>
                <a:hlinkClick r:id="rId4">
                  <a:extLst>
                    <a:ext uri="{A12FA001-AC4F-418D-AE19-62706E023703}">
                      <ahyp:hlinkClr val="tx"/>
                    </a:ext>
                  </a:extLst>
                </a:hlinkClick>
              </a:rPr>
              <a:t>https://www.hsph.harvard.edu/obesity-prevention-source/moderate-and-vigorous-physical-activity/</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Many Calories Should You Burn Daily: </a:t>
            </a:r>
            <a:r>
              <a:rPr lang="en" sz="1600" u="sng">
                <a:solidFill>
                  <a:schemeClr val="dk1"/>
                </a:solidFill>
                <a:hlinkClick r:id="rId5">
                  <a:extLst>
                    <a:ext uri="{A12FA001-AC4F-418D-AE19-62706E023703}">
                      <ahyp:hlinkClr val="tx"/>
                    </a:ext>
                  </a:extLst>
                </a:hlinkClick>
              </a:rPr>
              <a:t>https://www.nike.com/a/how-many-calories-should-you-burn-daily</a:t>
            </a:r>
            <a:endParaRPr sz="1600" u="sng">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Much Sleep Do I Need?: </a:t>
            </a:r>
            <a:r>
              <a:rPr lang="en" sz="1600" u="sng">
                <a:solidFill>
                  <a:schemeClr val="dk1"/>
                </a:solidFill>
                <a:hlinkClick r:id="rId6">
                  <a:extLst>
                    <a:ext uri="{A12FA001-AC4F-418D-AE19-62706E023703}">
                      <ahyp:hlinkClr val="tx"/>
                    </a:ext>
                  </a:extLst>
                </a:hlinkClick>
              </a:rPr>
              <a:t>https://www.cdc.gov/sleep/about_sleep/how_much_sleep.html</a:t>
            </a:r>
            <a:endParaRPr sz="1600" u="sng">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Clean the data - SQL,(insights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POWERBI - dashboard / Tableau</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Python (Matplotlib, seaborn)- to visualize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25000"/>
              </a:lnSpc>
              <a:spcBef>
                <a:spcPts val="0"/>
              </a:spcBef>
              <a:spcAft>
                <a:spcPts val="0"/>
              </a:spcAft>
              <a:buClr>
                <a:schemeClr val="dk1"/>
              </a:buClr>
              <a:buSzPts val="1100"/>
              <a:buFont typeface="Arial"/>
              <a:buNone/>
            </a:pPr>
            <a:r>
              <a:rPr b="1" lang="en" sz="2400">
                <a:solidFill>
                  <a:schemeClr val="dk1"/>
                </a:solidFill>
                <a:highlight>
                  <a:schemeClr val="lt1"/>
                </a:highlight>
              </a:rPr>
              <a:t>Case Study: How Can a Wellness Technology Company Play It Smart?</a:t>
            </a:r>
            <a:endParaRPr b="1" sz="2400">
              <a:solidFill>
                <a:schemeClr val="dk1"/>
              </a:solidFill>
              <a:highlight>
                <a:schemeClr val="lt1"/>
              </a:highlight>
            </a:endParaRPr>
          </a:p>
          <a:p>
            <a:pPr indent="0" lvl="0" marL="0" rtl="0" algn="l">
              <a:lnSpc>
                <a:spcPct val="125000"/>
              </a:lnSpc>
              <a:spcBef>
                <a:spcPts val="1800"/>
              </a:spcBef>
              <a:spcAft>
                <a:spcPts val="0"/>
              </a:spcAft>
              <a:buClr>
                <a:schemeClr val="dk1"/>
              </a:buClr>
              <a:buSzPts val="1100"/>
              <a:buFont typeface="Arial"/>
              <a:buNone/>
            </a:pPr>
            <a:r>
              <a:rPr b="1" lang="en">
                <a:solidFill>
                  <a:schemeClr val="dk1"/>
                </a:solidFill>
                <a:highlight>
                  <a:schemeClr val="lt1"/>
                </a:highlight>
              </a:rPr>
              <a:t>Background</a:t>
            </a:r>
            <a:endParaRPr b="1">
              <a:solidFill>
                <a:schemeClr val="dk1"/>
              </a:solidFill>
              <a:highlight>
                <a:schemeClr val="lt1"/>
              </a:highlight>
            </a:endParaRPr>
          </a:p>
          <a:p>
            <a:pPr indent="0" lvl="0" marL="0" rtl="0" algn="l">
              <a:spcBef>
                <a:spcPts val="400"/>
              </a:spcBef>
              <a:spcAft>
                <a:spcPts val="0"/>
              </a:spcAft>
              <a:buClr>
                <a:schemeClr val="dk1"/>
              </a:buClr>
              <a:buSzPts val="1100"/>
              <a:buFont typeface="Arial"/>
              <a:buNone/>
            </a:pPr>
            <a:r>
              <a:rPr b="1" lang="en" sz="1200">
                <a:solidFill>
                  <a:schemeClr val="dk1"/>
                </a:solidFill>
                <a:highlight>
                  <a:schemeClr val="lt1"/>
                </a:highlight>
              </a:rPr>
              <a:t>Bellabeat, a high-tech manufacturer of health-focused products for women. Bellabeat is a successful small company, but they have the potential to become a larger player in the global smart device market. Urška Sršen, co-founder and Chief Creative Officer of Bellabeat, believes that analyzing smart device fitness data could help unlock new growth opportunities for the company.</a:t>
            </a:r>
            <a:endParaRPr b="1"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200">
                <a:solidFill>
                  <a:schemeClr val="dk1"/>
                </a:solidFill>
                <a:highlight>
                  <a:schemeClr val="lt1"/>
                </a:highlight>
              </a:rPr>
              <a:t>Urška Sršen and Sando Mur founded Bellabeat, a high-tech company that manufactures health-focused smart products. Sršen used her background as an artist to develop beautifully designed technology that informs and inspires women around the world. Collecting data on activity, sleep, stress, and reproductive health has allowed Bellabeat to empower women with knowledge about their own health and habits. Since it was founded in 2013, </a:t>
            </a:r>
            <a:endParaRPr b="1" sz="1200">
              <a:solidFill>
                <a:schemeClr val="dk1"/>
              </a:solidFill>
              <a:highlight>
                <a:schemeClr val="lt1"/>
              </a:highlight>
            </a:endParaRPr>
          </a:p>
          <a:p>
            <a:pPr indent="0" lvl="0" marL="0" rtl="0" algn="l">
              <a:spcBef>
                <a:spcPts val="0"/>
              </a:spcBef>
              <a:spcAft>
                <a:spcPts val="1200"/>
              </a:spcAft>
              <a:buNone/>
            </a:pPr>
            <a:r>
              <a:t/>
            </a:r>
            <a:endParaRPr b="1">
              <a:highlight>
                <a:schemeClr val="dk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Bellabeat has grown rapidly and quickly positioned itself as a tech-driven wellness company for women.</a:t>
            </a:r>
            <a:endParaRPr b="1"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Sršen knows that an analysis of Bellabeat’s available consumer data would reveal more opportunities for growth. She has asked the marketing analytics team to focus on a Bellabeat product and analyze smart device usage data in order to gain insight into how people are already using their smart devices. Then, using this information, she would like high-level recommendations for how these trends can inform Bellabeat marketing strategy.</a:t>
            </a:r>
            <a:endParaRPr b="1" sz="13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sz="1300">
                <a:solidFill>
                  <a:schemeClr val="dk1"/>
                </a:solidFill>
                <a:highlight>
                  <a:schemeClr val="lt1"/>
                </a:highlight>
              </a:rPr>
              <a:t>You have been asked to focus on one of Bellabeat’s products and analyze smart device data to gain insight into how consumers are using their smart devices. The insights you discover will then help guide marketing strategy for the company. You will present your analysis to the Bellabeat executive team along with your high-level recommendations for Bellabeat’s marketing strategy.</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8" title="Screenshot 2025-06-01 at 4.07.36 PM.png"/>
          <p:cNvPicPr preferRelativeResize="0"/>
          <p:nvPr/>
        </p:nvPicPr>
        <p:blipFill>
          <a:blip r:embed="rId3">
            <a:alphaModFix/>
          </a:blip>
          <a:stretch>
            <a:fillRect/>
          </a:stretch>
        </p:blipFill>
        <p:spPr>
          <a:xfrm>
            <a:off x="314565" y="0"/>
            <a:ext cx="8514872"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25000"/>
              </a:lnSpc>
              <a:spcBef>
                <a:spcPts val="1200"/>
              </a:spcBef>
              <a:spcAft>
                <a:spcPts val="0"/>
              </a:spcAft>
              <a:buClr>
                <a:schemeClr val="dk1"/>
              </a:buClr>
              <a:buSzPts val="1100"/>
              <a:buFont typeface="Arial"/>
              <a:buNone/>
            </a:pPr>
            <a:r>
              <a:rPr b="1" lang="en" sz="1600">
                <a:solidFill>
                  <a:schemeClr val="dk1"/>
                </a:solidFill>
              </a:rPr>
              <a:t>Secondary</a:t>
            </a:r>
            <a:endParaRPr b="1" sz="1600">
              <a:solidFill>
                <a:schemeClr val="dk1"/>
              </a:solidFill>
            </a:endParaRPr>
          </a:p>
          <a:p>
            <a:pPr indent="-330200" lvl="0" marL="457200" rtl="0" algn="l">
              <a:spcBef>
                <a:spcPts val="200"/>
              </a:spcBef>
              <a:spcAft>
                <a:spcPts val="0"/>
              </a:spcAft>
              <a:buClr>
                <a:schemeClr val="dk1"/>
              </a:buClr>
              <a:buSzPts val="1600"/>
              <a:buChar char="●"/>
            </a:pPr>
            <a:r>
              <a:rPr i="1" lang="en" sz="1600">
                <a:solidFill>
                  <a:schemeClr val="dk1"/>
                </a:solidFill>
              </a:rPr>
              <a:t>Bellabeat marketing analytics team:</a:t>
            </a:r>
            <a:r>
              <a:rPr lang="en" sz="1600">
                <a:solidFill>
                  <a:schemeClr val="dk1"/>
                </a:solidFill>
              </a:rPr>
              <a:t> A team of data analysts responsible for collecting, analyzing, and reporting data that helps guide Bellabeat’s marketing strategy. You joined this team six months ago and have been busy learning about Bellabeat’’s mission and business goals — as well as how you, as a junior data analyst, can help Bellabeat achieve them.</a:t>
            </a:r>
            <a:endParaRPr sz="16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20" title="Screenshot 2025-06-01 at 4.08.35 PM.png"/>
          <p:cNvPicPr preferRelativeResize="0"/>
          <p:nvPr/>
        </p:nvPicPr>
        <p:blipFill>
          <a:blip r:embed="rId3">
            <a:alphaModFix/>
          </a:blip>
          <a:stretch>
            <a:fillRect/>
          </a:stretch>
        </p:blipFill>
        <p:spPr>
          <a:xfrm>
            <a:off x="438950" y="294075"/>
            <a:ext cx="8627898" cy="4790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21" title="Screenshot 2025-06-01 at 4.10.40 PM.png"/>
          <p:cNvPicPr preferRelativeResize="0"/>
          <p:nvPr/>
        </p:nvPicPr>
        <p:blipFill>
          <a:blip r:embed="rId3">
            <a:alphaModFix/>
          </a:blip>
          <a:stretch>
            <a:fillRect/>
          </a:stretch>
        </p:blipFill>
        <p:spPr>
          <a:xfrm>
            <a:off x="0" y="236637"/>
            <a:ext cx="9144003" cy="46702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